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9" r:id="rId3"/>
    <p:sldId id="274" r:id="rId4"/>
    <p:sldId id="268" r:id="rId5"/>
    <p:sldId id="276" r:id="rId6"/>
    <p:sldId id="273" r:id="rId7"/>
    <p:sldId id="261" r:id="rId8"/>
    <p:sldId id="256" r:id="rId9"/>
    <p:sldId id="265" r:id="rId10"/>
    <p:sldId id="266" r:id="rId11"/>
    <p:sldId id="277" r:id="rId12"/>
    <p:sldId id="263" r:id="rId13"/>
    <p:sldId id="280" r:id="rId14"/>
    <p:sldId id="281" r:id="rId15"/>
    <p:sldId id="282" r:id="rId16"/>
    <p:sldId id="283" r:id="rId17"/>
    <p:sldId id="279" r:id="rId18"/>
    <p:sldId id="284" r:id="rId19"/>
    <p:sldId id="26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33CCFF"/>
    <a:srgbClr val="B7E6FB"/>
    <a:srgbClr val="C4E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monartex.mn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on-Artex\Marketing\The Bank 1\_MG_0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8" y="206826"/>
            <a:ext cx="8915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3009" y="2362200"/>
            <a:ext cx="4499591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Profile -</a:t>
            </a:r>
            <a:b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Mongolian Art Textile 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00" y="5715000"/>
            <a:ext cx="2819400" cy="914400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November, 2018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Mongolia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hdd\AppData\Local\Microsoft\Windows\Temporary Internet Files\Content.Outlook\DAVJOGK3\logo mat blue e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94668"/>
            <a:ext cx="2415050" cy="161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77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152401"/>
            <a:ext cx="8458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2060"/>
                </a:solidFill>
              </a:rPr>
              <a:t>Manufacturer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13" y="4405751"/>
            <a:ext cx="2414445" cy="237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737" y="4401233"/>
            <a:ext cx="2495863" cy="238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45457"/>
            <a:ext cx="2438400" cy="339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30" y="4405750"/>
            <a:ext cx="3534769" cy="237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632" y="845457"/>
            <a:ext cx="2545112" cy="339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4" t="14584" r="13522" b="44494"/>
          <a:stretch/>
        </p:blipFill>
        <p:spPr bwMode="auto">
          <a:xfrm>
            <a:off x="7086600" y="51580"/>
            <a:ext cx="2019300" cy="6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45456"/>
            <a:ext cx="2667000" cy="334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35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4409" y="3505200"/>
            <a:ext cx="4499591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Our </a:t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002060"/>
                </a:solidFill>
              </a:rPr>
              <a:t>retail stores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029" name="Picture 5" descr="C:\Users\hdd\AppData\Local\Microsoft\Windows\Temporary Internet Files\Content.Outlook\DAVJOGK3\logo mat blue 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48" y="-76200"/>
            <a:ext cx="2415050" cy="161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Mon-Artex\Marketing\Fashion club\_MG_0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4" y="29028"/>
            <a:ext cx="4572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79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458200" cy="533399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</a:rPr>
              <a:t>Retail stores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5" descr="C:\Users\hdd\AppData\Local\Microsoft\Windows\Temporary Internet Files\Content.Outlook\DAVJOGK3\logo mat blue 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-152400"/>
            <a:ext cx="182834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8534400" cy="533400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</a:rPr>
              <a:t>Monartex</a:t>
            </a:r>
            <a:r>
              <a:rPr lang="en-US" sz="2000" dirty="0" smtClean="0">
                <a:solidFill>
                  <a:srgbClr val="002060"/>
                </a:solidFill>
              </a:rPr>
              <a:t> have 7 retail stores on 3 shopping malls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56707"/>
            <a:ext cx="2971799" cy="265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70314"/>
            <a:ext cx="2791080" cy="266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0"/>
          <a:stretch/>
        </p:blipFill>
        <p:spPr bwMode="auto">
          <a:xfrm>
            <a:off x="3095880" y="1828800"/>
            <a:ext cx="3000120" cy="279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28600" y="1371600"/>
            <a:ext cx="2867280" cy="4599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Sansar</a:t>
            </a:r>
            <a:r>
              <a:rPr lang="en-US" b="1" dirty="0" smtClean="0"/>
              <a:t> Center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3152520" y="1371600"/>
            <a:ext cx="2791080" cy="4599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Altai Center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6096000" y="1371600"/>
            <a:ext cx="2791080" cy="4599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Narlag</a:t>
            </a:r>
            <a:r>
              <a:rPr lang="en-US" b="1" dirty="0" smtClean="0"/>
              <a:t> Center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228600" y="4724400"/>
            <a:ext cx="2867280" cy="4599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900 m2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3056" y="4747532"/>
            <a:ext cx="2710544" cy="4599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4</a:t>
            </a:r>
            <a:r>
              <a:rPr lang="en-US" b="1" dirty="0" smtClean="0">
                <a:solidFill>
                  <a:srgbClr val="002060"/>
                </a:solidFill>
              </a:rPr>
              <a:t>00 m2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6000" y="4745265"/>
            <a:ext cx="2791080" cy="4599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4</a:t>
            </a:r>
            <a:r>
              <a:rPr lang="en-US" b="1" dirty="0">
                <a:solidFill>
                  <a:srgbClr val="002060"/>
                </a:solidFill>
              </a:rPr>
              <a:t>5</a:t>
            </a:r>
            <a:r>
              <a:rPr lang="en-US" b="1" dirty="0" smtClean="0">
                <a:solidFill>
                  <a:srgbClr val="002060"/>
                </a:solidFill>
              </a:rPr>
              <a:t>0 m2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3114" y="5293633"/>
            <a:ext cx="2867280" cy="13765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The Bank  </a:t>
            </a:r>
            <a:r>
              <a:rPr lang="en-US" dirty="0">
                <a:solidFill>
                  <a:srgbClr val="002060"/>
                </a:solidFill>
              </a:rPr>
              <a:t>– </a:t>
            </a:r>
            <a:r>
              <a:rPr lang="en-US" dirty="0" smtClean="0">
                <a:solidFill>
                  <a:srgbClr val="002060"/>
                </a:solidFill>
              </a:rPr>
              <a:t>450 m2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2060"/>
                </a:solidFill>
              </a:rPr>
              <a:t>Uncage</a:t>
            </a:r>
            <a:r>
              <a:rPr lang="en-US" dirty="0" smtClean="0">
                <a:solidFill>
                  <a:srgbClr val="002060"/>
                </a:solidFill>
              </a:rPr>
              <a:t>  </a:t>
            </a:r>
            <a:r>
              <a:rPr lang="en-US" dirty="0">
                <a:solidFill>
                  <a:srgbClr val="002060"/>
                </a:solidFill>
              </a:rPr>
              <a:t>– 150 </a:t>
            </a:r>
            <a:r>
              <a:rPr lang="en-US" dirty="0" smtClean="0">
                <a:solidFill>
                  <a:srgbClr val="002060"/>
                </a:solidFill>
              </a:rPr>
              <a:t>m2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Ginza </a:t>
            </a:r>
            <a:r>
              <a:rPr lang="en-US" dirty="0">
                <a:solidFill>
                  <a:srgbClr val="002060"/>
                </a:solidFill>
              </a:rPr>
              <a:t>– 150 </a:t>
            </a:r>
            <a:r>
              <a:rPr lang="en-US" dirty="0" smtClean="0">
                <a:solidFill>
                  <a:srgbClr val="002060"/>
                </a:solidFill>
              </a:rPr>
              <a:t>m2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2060"/>
                </a:solidFill>
              </a:rPr>
              <a:t>Guyug</a:t>
            </a:r>
            <a:r>
              <a:rPr lang="en-US" dirty="0" smtClean="0">
                <a:solidFill>
                  <a:srgbClr val="002060"/>
                </a:solidFill>
              </a:rPr>
              <a:t> – 150 m2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47570" y="5316765"/>
            <a:ext cx="2710544" cy="13765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2060"/>
                </a:solidFill>
              </a:rPr>
              <a:t>Guyug</a:t>
            </a:r>
            <a:r>
              <a:rPr lang="en-US" dirty="0" smtClean="0">
                <a:solidFill>
                  <a:srgbClr val="002060"/>
                </a:solidFill>
              </a:rPr>
              <a:t> – 400 </a:t>
            </a:r>
            <a:r>
              <a:rPr lang="en-US" dirty="0">
                <a:solidFill>
                  <a:srgbClr val="002060"/>
                </a:solidFill>
              </a:rPr>
              <a:t>m2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96000" y="5314498"/>
            <a:ext cx="2791080" cy="13765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Fashion club – 350 m2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Catwalk – 100 m2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1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458200" cy="533399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</a:rPr>
              <a:t>The Bank (Classic)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D:\Mon-Artex\Marketing\Дэлгүүрийн тохижилт\13434967_623687791117564_462382556832812896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723065"/>
            <a:ext cx="8839199" cy="305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46212" r="69245" b="36036"/>
          <a:stretch/>
        </p:blipFill>
        <p:spPr bwMode="auto">
          <a:xfrm>
            <a:off x="7772399" y="0"/>
            <a:ext cx="1295401" cy="72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D:\Mon-Artex\Marketing\Дэлгүүрийн тохижилт\13501921_623687924450884_16763427683114307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24515"/>
            <a:ext cx="4495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Mon-Artex\Marketing\Дэлгүүрийн тохижилт\13508858_623687807784229_6021819720501507073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45" y="3862161"/>
            <a:ext cx="4295955" cy="293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30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458200" cy="533399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err="1" smtClean="0">
                <a:solidFill>
                  <a:srgbClr val="002060"/>
                </a:solidFill>
              </a:rPr>
              <a:t>Uncage</a:t>
            </a:r>
            <a:r>
              <a:rPr lang="en-US" sz="3200" b="1" dirty="0" smtClean="0">
                <a:solidFill>
                  <a:srgbClr val="002060"/>
                </a:solidFill>
              </a:rPr>
              <a:t> (Street style)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D:\Mon-Artex\Marketing\Дэлгүүрийн тохижилт\IMG_62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8"/>
          <a:stretch/>
        </p:blipFill>
        <p:spPr bwMode="auto">
          <a:xfrm>
            <a:off x="4328886" y="3904544"/>
            <a:ext cx="4572000" cy="280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08133"/>
            <a:ext cx="996950" cy="97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D:\Mon-Artex\Marketing\Дэлгүүрийн тохижилт\IMG_6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7" y="1164771"/>
            <a:ext cx="8599714" cy="26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Mon-Artex\Marketing\Дэлгүүрийн тохижилт\IMG_62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0"/>
          <a:stretch/>
        </p:blipFill>
        <p:spPr bwMode="auto">
          <a:xfrm>
            <a:off x="315687" y="3886200"/>
            <a:ext cx="387531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83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066800" cy="10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458200" cy="533399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</a:rPr>
              <a:t>Ginza (Japanese style)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46" y="3900714"/>
            <a:ext cx="2833914" cy="272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060" y="3900714"/>
            <a:ext cx="2964540" cy="272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 descr="D:\Mon-Artex\Marketing\Дэлгүүрийн тохижилт\IMG_64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8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9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458200" cy="533399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</a:rPr>
              <a:t>Fashion club (Casual)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D:\Mon-Artex\Marketing\Дэлгүүрийн тохижилт\IMG_6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45116"/>
            <a:ext cx="8784771" cy="27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178" y="43542"/>
            <a:ext cx="933450" cy="94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 descr="D:\Mon-Artex\Marketing\Дэлгүүрийн тохижилт\IMG_62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439238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D:\Mon-Artex\Marketing\Дэлгүүрийн тохижилт\IMG_62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437242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0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458200" cy="533399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</a:rPr>
              <a:t>Catwalk (Shoes)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32229" r="65628" b="23368"/>
          <a:stretch/>
        </p:blipFill>
        <p:spPr bwMode="auto">
          <a:xfrm>
            <a:off x="8077200" y="32658"/>
            <a:ext cx="910770" cy="93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D:\Mon-Artex\Marketing\Дэлгүүрийн тохижилт\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5"/>
          <a:stretch/>
        </p:blipFill>
        <p:spPr bwMode="auto">
          <a:xfrm>
            <a:off x="228600" y="1034142"/>
            <a:ext cx="8759370" cy="31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89"/>
          <a:stretch/>
        </p:blipFill>
        <p:spPr bwMode="auto">
          <a:xfrm>
            <a:off x="228600" y="4220028"/>
            <a:ext cx="2286000" cy="254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20028"/>
            <a:ext cx="1905000" cy="253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58"/>
          <a:stretch/>
        </p:blipFill>
        <p:spPr bwMode="auto">
          <a:xfrm>
            <a:off x="4477657" y="4245428"/>
            <a:ext cx="2374839" cy="247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Image may contain: sho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542" y="4227615"/>
            <a:ext cx="2093682" cy="249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9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458200" cy="533399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err="1" smtClean="0">
                <a:solidFill>
                  <a:srgbClr val="002060"/>
                </a:solidFill>
              </a:rPr>
              <a:t>Guyug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(National clothing)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7724"/>
            <a:ext cx="201771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98" y="3819525"/>
            <a:ext cx="4265502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14" y="3826329"/>
            <a:ext cx="4390799" cy="29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12" y="845032"/>
            <a:ext cx="4124101" cy="292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821" y="843591"/>
            <a:ext cx="1992086" cy="290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69" y="811036"/>
            <a:ext cx="2411668" cy="299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3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Thank you for your attention!</a:t>
            </a:r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Please contact us: </a:t>
            </a:r>
          </a:p>
          <a:p>
            <a:r>
              <a:rPr lang="en-US" sz="2000" b="1" dirty="0" smtClean="0">
                <a:hlinkClick r:id="rId3"/>
              </a:rPr>
              <a:t>sales@monartex.mn</a:t>
            </a:r>
            <a:r>
              <a:rPr lang="en-US" sz="2000" b="1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891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hdd\AppData\Local\Microsoft\Windows\Temporary Internet Files\Content.Outlook\DAVJOGK3\logo mat blue 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182834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05172" y="3733800"/>
            <a:ext cx="3657600" cy="587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Our profile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836"/>
            <a:ext cx="4419600" cy="663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3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8458200" cy="533399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</a:rPr>
              <a:t>Profile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5" descr="C:\Users\hdd\AppData\Local\Microsoft\Windows\Temporary Internet Files\Content.Outlook\DAVJOGK3\logo mat blue 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-152400"/>
            <a:ext cx="182834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67314B74-3EC3-40DD-AE9E-A8D0C3B7FC40}"/>
              </a:ext>
            </a:extLst>
          </p:cNvPr>
          <p:cNvGrpSpPr/>
          <p:nvPr/>
        </p:nvGrpSpPr>
        <p:grpSpPr>
          <a:xfrm>
            <a:off x="4760456" y="1883226"/>
            <a:ext cx="2067826" cy="3602027"/>
            <a:chOff x="6347275" y="1369496"/>
            <a:chExt cx="2249424" cy="4562375"/>
          </a:xfrm>
        </p:grpSpPr>
        <p:sp>
          <p:nvSpPr>
            <p:cNvPr id="43" name="Freeform: Shape 27">
              <a:extLst>
                <a:ext uri="{FF2B5EF4-FFF2-40B4-BE49-F238E27FC236}">
                  <a16:creationId xmlns="" xmlns:a16="http://schemas.microsoft.com/office/drawing/2014/main" id="{CD2500EB-D6BF-44B0-8F57-D3D272ACBB89}"/>
                </a:ext>
              </a:extLst>
            </p:cNvPr>
            <p:cNvSpPr/>
            <p:nvPr/>
          </p:nvSpPr>
          <p:spPr>
            <a:xfrm>
              <a:off x="6663279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4" name="Freeform: Shape 28">
              <a:extLst>
                <a:ext uri="{FF2B5EF4-FFF2-40B4-BE49-F238E27FC236}">
                  <a16:creationId xmlns="" xmlns:a16="http://schemas.microsoft.com/office/drawing/2014/main" id="{53631343-7A4D-4C5D-B1EA-32F59A715FF5}"/>
                </a:ext>
              </a:extLst>
            </p:cNvPr>
            <p:cNvSpPr/>
            <p:nvPr/>
          </p:nvSpPr>
          <p:spPr>
            <a:xfrm>
              <a:off x="6396100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5" name="Rectangle 3">
              <a:extLst>
                <a:ext uri="{FF2B5EF4-FFF2-40B4-BE49-F238E27FC236}">
                  <a16:creationId xmlns="" xmlns:a16="http://schemas.microsoft.com/office/drawing/2014/main" id="{319DDBD6-A940-4A8A-9D9B-6AA958939E88}"/>
                </a:ext>
              </a:extLst>
            </p:cNvPr>
            <p:cNvSpPr/>
            <p:nvPr/>
          </p:nvSpPr>
          <p:spPr>
            <a:xfrm>
              <a:off x="6351757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Freeform: Shape 30">
              <a:extLst>
                <a:ext uri="{FF2B5EF4-FFF2-40B4-BE49-F238E27FC236}">
                  <a16:creationId xmlns="" xmlns:a16="http://schemas.microsoft.com/office/drawing/2014/main" id="{28D3170D-03C9-4300-826F-C124EE42F879}"/>
                </a:ext>
              </a:extLst>
            </p:cNvPr>
            <p:cNvSpPr/>
            <p:nvPr/>
          </p:nvSpPr>
          <p:spPr>
            <a:xfrm>
              <a:off x="6347275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03</a:t>
              </a:r>
            </a:p>
          </p:txBody>
        </p:sp>
        <p:sp>
          <p:nvSpPr>
            <p:cNvPr id="47" name="Freeform: Shape 31">
              <a:extLst>
                <a:ext uri="{FF2B5EF4-FFF2-40B4-BE49-F238E27FC236}">
                  <a16:creationId xmlns="" xmlns:a16="http://schemas.microsoft.com/office/drawing/2014/main" id="{57F4F9AB-7FD2-4B3F-A268-4094AD7252D1}"/>
                </a:ext>
              </a:extLst>
            </p:cNvPr>
            <p:cNvSpPr/>
            <p:nvPr/>
          </p:nvSpPr>
          <p:spPr>
            <a:xfrm>
              <a:off x="6347275" y="2237991"/>
              <a:ext cx="2249424" cy="235267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579BF46E-4F2A-4D92-88BF-0DF5829FE9BB}"/>
                </a:ext>
              </a:extLst>
            </p:cNvPr>
            <p:cNvSpPr txBox="1"/>
            <p:nvPr/>
          </p:nvSpPr>
          <p:spPr>
            <a:xfrm>
              <a:off x="6608150" y="2393785"/>
              <a:ext cx="1727673" cy="46780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b="1" dirty="0" smtClean="0"/>
                <a:t>Global brand </a:t>
              </a:r>
              <a:endParaRPr lang="en-US" b="1" dirty="0"/>
            </a:p>
          </p:txBody>
        </p:sp>
        <p:pic>
          <p:nvPicPr>
            <p:cNvPr id="49" name="Graphic 55" descr="Users">
              <a:extLst>
                <a:ext uri="{FF2B5EF4-FFF2-40B4-BE49-F238E27FC236}">
                  <a16:creationId xmlns="" xmlns:a16="http://schemas.microsoft.com/office/drawing/2014/main" id="{444476F4-8815-4AA2-A45F-9019496F0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14786" y="4782400"/>
              <a:ext cx="914400" cy="91440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1C08EA9C-DA0D-4689-87E6-1E43498A39F0}"/>
              </a:ext>
            </a:extLst>
          </p:cNvPr>
          <p:cNvGrpSpPr/>
          <p:nvPr/>
        </p:nvGrpSpPr>
        <p:grpSpPr>
          <a:xfrm>
            <a:off x="6948943" y="1883226"/>
            <a:ext cx="1959890" cy="3602027"/>
            <a:chOff x="9244667" y="1369496"/>
            <a:chExt cx="2278692" cy="4562375"/>
          </a:xfrm>
        </p:grpSpPr>
        <p:sp>
          <p:nvSpPr>
            <p:cNvPr id="53" name="Freeform: Shape 33">
              <a:extLst>
                <a:ext uri="{FF2B5EF4-FFF2-40B4-BE49-F238E27FC236}">
                  <a16:creationId xmlns="" xmlns:a16="http://schemas.microsoft.com/office/drawing/2014/main" id="{2971AE75-3F25-4846-AA10-D2CDDD40FDEE}"/>
                </a:ext>
              </a:extLst>
            </p:cNvPr>
            <p:cNvSpPr/>
            <p:nvPr/>
          </p:nvSpPr>
          <p:spPr>
            <a:xfrm>
              <a:off x="9420380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4" name="Freeform: Shape 34">
              <a:extLst>
                <a:ext uri="{FF2B5EF4-FFF2-40B4-BE49-F238E27FC236}">
                  <a16:creationId xmlns="" xmlns:a16="http://schemas.microsoft.com/office/drawing/2014/main" id="{19966838-942E-4229-9B70-BCC2E2E3CA7D}"/>
                </a:ext>
              </a:extLst>
            </p:cNvPr>
            <p:cNvSpPr/>
            <p:nvPr/>
          </p:nvSpPr>
          <p:spPr>
            <a:xfrm>
              <a:off x="9311858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5" name="Rectangle 3">
              <a:extLst>
                <a:ext uri="{FF2B5EF4-FFF2-40B4-BE49-F238E27FC236}">
                  <a16:creationId xmlns="" xmlns:a16="http://schemas.microsoft.com/office/drawing/2014/main" id="{B261E0FD-8813-422B-8140-54723B12C9A3}"/>
                </a:ext>
              </a:extLst>
            </p:cNvPr>
            <p:cNvSpPr/>
            <p:nvPr/>
          </p:nvSpPr>
          <p:spPr>
            <a:xfrm>
              <a:off x="9278416" y="1369496"/>
              <a:ext cx="2244943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6" name="Freeform: Shape 36">
              <a:extLst>
                <a:ext uri="{FF2B5EF4-FFF2-40B4-BE49-F238E27FC236}">
                  <a16:creationId xmlns="" xmlns:a16="http://schemas.microsoft.com/office/drawing/2014/main" id="{DB09768A-0066-4923-A0DD-DB33A39CEA1C}"/>
                </a:ext>
              </a:extLst>
            </p:cNvPr>
            <p:cNvSpPr/>
            <p:nvPr/>
          </p:nvSpPr>
          <p:spPr>
            <a:xfrm>
              <a:off x="9257058" y="1369496"/>
              <a:ext cx="2249425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04</a:t>
              </a:r>
            </a:p>
          </p:txBody>
        </p:sp>
        <p:sp>
          <p:nvSpPr>
            <p:cNvPr id="57" name="Freeform: Shape 37">
              <a:extLst>
                <a:ext uri="{FF2B5EF4-FFF2-40B4-BE49-F238E27FC236}">
                  <a16:creationId xmlns="" xmlns:a16="http://schemas.microsoft.com/office/drawing/2014/main" id="{0C7848E2-446D-40F4-9D44-9DC46BCA81CD}"/>
                </a:ext>
              </a:extLst>
            </p:cNvPr>
            <p:cNvSpPr/>
            <p:nvPr/>
          </p:nvSpPr>
          <p:spPr>
            <a:xfrm>
              <a:off x="9257057" y="2237991"/>
              <a:ext cx="2249425" cy="235267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FBB5D722-686F-465F-AD6E-B106131F40CA}"/>
                </a:ext>
              </a:extLst>
            </p:cNvPr>
            <p:cNvSpPr txBox="1"/>
            <p:nvPr/>
          </p:nvSpPr>
          <p:spPr>
            <a:xfrm>
              <a:off x="9244667" y="2393783"/>
              <a:ext cx="2244940" cy="46780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b="1" dirty="0" smtClean="0"/>
                <a:t> Brand development</a:t>
              </a:r>
              <a:endParaRPr lang="en-US" b="1" dirty="0"/>
            </a:p>
          </p:txBody>
        </p:sp>
        <p:pic>
          <p:nvPicPr>
            <p:cNvPr id="59" name="Graphic 56" descr="Puzzle">
              <a:extLst>
                <a:ext uri="{FF2B5EF4-FFF2-40B4-BE49-F238E27FC236}">
                  <a16:creationId xmlns="" xmlns:a16="http://schemas.microsoft.com/office/drawing/2014/main" id="{EF55112F-823D-4E7B-8715-9FC535780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91853" y="4782401"/>
              <a:ext cx="914401" cy="9144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59BC389A-6970-4BE7-815D-902222D2429E}"/>
              </a:ext>
            </a:extLst>
          </p:cNvPr>
          <p:cNvGrpSpPr/>
          <p:nvPr/>
        </p:nvGrpSpPr>
        <p:grpSpPr>
          <a:xfrm>
            <a:off x="2692630" y="1883226"/>
            <a:ext cx="1934718" cy="3602027"/>
            <a:chOff x="3590173" y="1369496"/>
            <a:chExt cx="2249424" cy="4562375"/>
          </a:xfrm>
        </p:grpSpPr>
        <p:sp>
          <p:nvSpPr>
            <p:cNvPr id="63" name="Freeform: Shape 21">
              <a:extLst>
                <a:ext uri="{FF2B5EF4-FFF2-40B4-BE49-F238E27FC236}">
                  <a16:creationId xmlns="" xmlns:a16="http://schemas.microsoft.com/office/drawing/2014/main" id="{CC84C528-EE80-4783-86F0-4ED2D6C5AFF3}"/>
                </a:ext>
              </a:extLst>
            </p:cNvPr>
            <p:cNvSpPr/>
            <p:nvPr/>
          </p:nvSpPr>
          <p:spPr>
            <a:xfrm>
              <a:off x="3906177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4" name="Freeform: Shape 22">
              <a:extLst>
                <a:ext uri="{FF2B5EF4-FFF2-40B4-BE49-F238E27FC236}">
                  <a16:creationId xmlns="" xmlns:a16="http://schemas.microsoft.com/office/drawing/2014/main" id="{9C67DEB6-385D-4F8F-96E1-BA89AF96A35C}"/>
                </a:ext>
              </a:extLst>
            </p:cNvPr>
            <p:cNvSpPr/>
            <p:nvPr/>
          </p:nvSpPr>
          <p:spPr>
            <a:xfrm>
              <a:off x="3638998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5" name="Rectangle 3">
              <a:extLst>
                <a:ext uri="{FF2B5EF4-FFF2-40B4-BE49-F238E27FC236}">
                  <a16:creationId xmlns="" xmlns:a16="http://schemas.microsoft.com/office/drawing/2014/main" id="{F944FC30-2E1B-47FE-B2DF-D93676723FA0}"/>
                </a:ext>
              </a:extLst>
            </p:cNvPr>
            <p:cNvSpPr/>
            <p:nvPr/>
          </p:nvSpPr>
          <p:spPr>
            <a:xfrm>
              <a:off x="3594655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6" name="Freeform: Shape 24">
              <a:extLst>
                <a:ext uri="{FF2B5EF4-FFF2-40B4-BE49-F238E27FC236}">
                  <a16:creationId xmlns="" xmlns:a16="http://schemas.microsoft.com/office/drawing/2014/main" id="{CFA79200-32F7-4B92-9EAC-9600319D69AC}"/>
                </a:ext>
              </a:extLst>
            </p:cNvPr>
            <p:cNvSpPr/>
            <p:nvPr/>
          </p:nvSpPr>
          <p:spPr>
            <a:xfrm>
              <a:off x="3590173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02</a:t>
              </a:r>
            </a:p>
          </p:txBody>
        </p:sp>
        <p:sp>
          <p:nvSpPr>
            <p:cNvPr id="67" name="Freeform: Shape 25">
              <a:extLst>
                <a:ext uri="{FF2B5EF4-FFF2-40B4-BE49-F238E27FC236}">
                  <a16:creationId xmlns="" xmlns:a16="http://schemas.microsoft.com/office/drawing/2014/main" id="{6DCC88D6-24DC-44DF-BC9E-99CFDD7A68D8}"/>
                </a:ext>
              </a:extLst>
            </p:cNvPr>
            <p:cNvSpPr/>
            <p:nvPr/>
          </p:nvSpPr>
          <p:spPr>
            <a:xfrm>
              <a:off x="3590173" y="2237991"/>
              <a:ext cx="2249424" cy="235267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74E6E979-B1FB-40BD-B1B7-87A2A57F64F4}"/>
                </a:ext>
              </a:extLst>
            </p:cNvPr>
            <p:cNvSpPr txBox="1"/>
            <p:nvPr/>
          </p:nvSpPr>
          <p:spPr>
            <a:xfrm>
              <a:off x="3849507" y="2369143"/>
              <a:ext cx="1990089" cy="492443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b="1" dirty="0" smtClean="0"/>
                <a:t>Manufacturing</a:t>
              </a:r>
              <a:endParaRPr lang="en-US" b="1" dirty="0"/>
            </a:p>
          </p:txBody>
        </p:sp>
        <p:pic>
          <p:nvPicPr>
            <p:cNvPr id="69" name="Graphic 57" descr="Lightbulb">
              <a:extLst>
                <a:ext uri="{FF2B5EF4-FFF2-40B4-BE49-F238E27FC236}">
                  <a16:creationId xmlns="" xmlns:a16="http://schemas.microsoft.com/office/drawing/2014/main" id="{E6F21D80-D99C-476A-8199-C04CEE4BA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56143" y="4782400"/>
              <a:ext cx="914400" cy="91440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268ECFA0-7A4A-4F7C-9ACE-5DB723F8AD74}"/>
              </a:ext>
            </a:extLst>
          </p:cNvPr>
          <p:cNvGrpSpPr/>
          <p:nvPr/>
        </p:nvGrpSpPr>
        <p:grpSpPr>
          <a:xfrm>
            <a:off x="624803" y="1883226"/>
            <a:ext cx="1934718" cy="3602027"/>
            <a:chOff x="833071" y="1369496"/>
            <a:chExt cx="2249424" cy="4562375"/>
          </a:xfrm>
        </p:grpSpPr>
        <p:sp>
          <p:nvSpPr>
            <p:cNvPr id="73" name="Freeform: Shape 16">
              <a:extLst>
                <a:ext uri="{FF2B5EF4-FFF2-40B4-BE49-F238E27FC236}">
                  <a16:creationId xmlns="" xmlns:a16="http://schemas.microsoft.com/office/drawing/2014/main" id="{414AFA0E-74B7-49D3-87AF-996332F2242B}"/>
                </a:ext>
              </a:extLst>
            </p:cNvPr>
            <p:cNvSpPr/>
            <p:nvPr/>
          </p:nvSpPr>
          <p:spPr>
            <a:xfrm>
              <a:off x="1149075" y="3562032"/>
              <a:ext cx="1248944" cy="2053637"/>
            </a:xfrm>
            <a:custGeom>
              <a:avLst/>
              <a:gdLst>
                <a:gd name="connsiteX0" fmla="*/ 133544 w 1248944"/>
                <a:gd name="connsiteY0" fmla="*/ 0 h 2053637"/>
                <a:gd name="connsiteX1" fmla="*/ 1248944 w 1248944"/>
                <a:gd name="connsiteY1" fmla="*/ 1984184 h 2053637"/>
                <a:gd name="connsiteX2" fmla="*/ 44522 w 1248944"/>
                <a:gd name="connsiteY2" fmla="*/ 2052988 h 2053637"/>
                <a:gd name="connsiteX3" fmla="*/ 33168 w 1248944"/>
                <a:gd name="connsiteY3" fmla="*/ 2053637 h 2053637"/>
                <a:gd name="connsiteX4" fmla="*/ 9521 w 1248944"/>
                <a:gd name="connsiteY4" fmla="*/ 2043842 h 2053637"/>
                <a:gd name="connsiteX5" fmla="*/ 0 w 1248944"/>
                <a:gd name="connsiteY5" fmla="*/ 2020855 h 2053637"/>
                <a:gd name="connsiteX6" fmla="*/ 873 w 1248944"/>
                <a:gd name="connsiteY6" fmla="*/ 2007640 h 20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944" h="2053637">
                  <a:moveTo>
                    <a:pt x="133544" y="0"/>
                  </a:moveTo>
                  <a:lnTo>
                    <a:pt x="1248944" y="1984184"/>
                  </a:lnTo>
                  <a:lnTo>
                    <a:pt x="44522" y="2052988"/>
                  </a:lnTo>
                  <a:lnTo>
                    <a:pt x="33168" y="2053637"/>
                  </a:lnTo>
                  <a:lnTo>
                    <a:pt x="9521" y="2043842"/>
                  </a:lnTo>
                  <a:lnTo>
                    <a:pt x="0" y="2020855"/>
                  </a:lnTo>
                  <a:lnTo>
                    <a:pt x="873" y="2007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dist="520700" dir="8100000" algn="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4" name="Freeform: Shape 14">
              <a:extLst>
                <a:ext uri="{FF2B5EF4-FFF2-40B4-BE49-F238E27FC236}">
                  <a16:creationId xmlns="" xmlns:a16="http://schemas.microsoft.com/office/drawing/2014/main" id="{0CF28152-89A8-4AAD-8825-962CDC901B3F}"/>
                </a:ext>
              </a:extLst>
            </p:cNvPr>
            <p:cNvSpPr/>
            <p:nvPr/>
          </p:nvSpPr>
          <p:spPr>
            <a:xfrm>
              <a:off x="881896" y="4982734"/>
              <a:ext cx="1333189" cy="911654"/>
            </a:xfrm>
            <a:custGeom>
              <a:avLst/>
              <a:gdLst>
                <a:gd name="connsiteX0" fmla="*/ 0 w 1333189"/>
                <a:gd name="connsiteY0" fmla="*/ 0 h 911654"/>
                <a:gd name="connsiteX1" fmla="*/ 1333189 w 1333189"/>
                <a:gd name="connsiteY1" fmla="*/ 0 h 911654"/>
                <a:gd name="connsiteX2" fmla="*/ 1333189 w 1333189"/>
                <a:gd name="connsiteY2" fmla="*/ 911654 h 911654"/>
                <a:gd name="connsiteX3" fmla="*/ 1086117 w 1333189"/>
                <a:gd name="connsiteY3" fmla="*/ 911402 h 911654"/>
                <a:gd name="connsiteX4" fmla="*/ 131110 w 1333189"/>
                <a:gd name="connsiteY4" fmla="*/ 755417 h 911654"/>
                <a:gd name="connsiteX5" fmla="*/ 1940 w 1333189"/>
                <a:gd name="connsiteY5" fmla="*/ 57392 h 911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189" h="911654">
                  <a:moveTo>
                    <a:pt x="0" y="0"/>
                  </a:moveTo>
                  <a:lnTo>
                    <a:pt x="1333189" y="0"/>
                  </a:lnTo>
                  <a:lnTo>
                    <a:pt x="1333189" y="911654"/>
                  </a:lnTo>
                  <a:lnTo>
                    <a:pt x="1086117" y="911402"/>
                  </a:lnTo>
                  <a:cubicBezTo>
                    <a:pt x="746349" y="890363"/>
                    <a:pt x="637565" y="893137"/>
                    <a:pt x="131110" y="755417"/>
                  </a:cubicBezTo>
                  <a:cubicBezTo>
                    <a:pt x="90864" y="573107"/>
                    <a:pt x="19625" y="332455"/>
                    <a:pt x="1940" y="573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5" name="Rectangle 3">
              <a:extLst>
                <a:ext uri="{FF2B5EF4-FFF2-40B4-BE49-F238E27FC236}">
                  <a16:creationId xmlns="" xmlns:a16="http://schemas.microsoft.com/office/drawing/2014/main" id="{C8C95253-2397-4569-8851-B6515CBEAA3C}"/>
                </a:ext>
              </a:extLst>
            </p:cNvPr>
            <p:cNvSpPr/>
            <p:nvPr/>
          </p:nvSpPr>
          <p:spPr>
            <a:xfrm>
              <a:off x="837553" y="1369496"/>
              <a:ext cx="2244942" cy="4562375"/>
            </a:xfrm>
            <a:custGeom>
              <a:avLst/>
              <a:gdLst>
                <a:gd name="connsiteX0" fmla="*/ 0 w 2242687"/>
                <a:gd name="connsiteY0" fmla="*/ 0 h 4562375"/>
                <a:gd name="connsiteX1" fmla="*/ 2242687 w 2242687"/>
                <a:gd name="connsiteY1" fmla="*/ 0 h 4562375"/>
                <a:gd name="connsiteX2" fmla="*/ 2242687 w 2242687"/>
                <a:gd name="connsiteY2" fmla="*/ 4562375 h 4562375"/>
                <a:gd name="connsiteX3" fmla="*/ 0 w 2242687"/>
                <a:gd name="connsiteY3" fmla="*/ 4562375 h 4562375"/>
                <a:gd name="connsiteX4" fmla="*/ 0 w 2242687"/>
                <a:gd name="connsiteY4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2255 w 2244942"/>
                <a:gd name="connsiteY3" fmla="*/ 4562375 h 4562375"/>
                <a:gd name="connsiteX4" fmla="*/ 0 w 2244942"/>
                <a:gd name="connsiteY4" fmla="*/ 3587266 h 4562375"/>
                <a:gd name="connsiteX5" fmla="*/ 2255 w 2244942"/>
                <a:gd name="connsiteY5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2255 w 2244942"/>
                <a:gd name="connsiteY4" fmla="*/ 4562375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  <a:gd name="connsiteX0" fmla="*/ 2255 w 2244942"/>
                <a:gd name="connsiteY0" fmla="*/ 0 h 4562375"/>
                <a:gd name="connsiteX1" fmla="*/ 2244942 w 2244942"/>
                <a:gd name="connsiteY1" fmla="*/ 0 h 4562375"/>
                <a:gd name="connsiteX2" fmla="*/ 2244942 w 2244942"/>
                <a:gd name="connsiteY2" fmla="*/ 4562375 h 4562375"/>
                <a:gd name="connsiteX3" fmla="*/ 1088231 w 2244942"/>
                <a:gd name="connsiteY3" fmla="*/ 4561197 h 4562375"/>
                <a:gd name="connsiteX4" fmla="*/ 133224 w 2244942"/>
                <a:gd name="connsiteY4" fmla="*/ 4405212 h 4562375"/>
                <a:gd name="connsiteX5" fmla="*/ 0 w 2244942"/>
                <a:gd name="connsiteY5" fmla="*/ 3587266 h 4562375"/>
                <a:gd name="connsiteX6" fmla="*/ 2255 w 2244942"/>
                <a:gd name="connsiteY6" fmla="*/ 0 h 45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942" h="4562375">
                  <a:moveTo>
                    <a:pt x="2255" y="0"/>
                  </a:moveTo>
                  <a:lnTo>
                    <a:pt x="2244942" y="0"/>
                  </a:lnTo>
                  <a:lnTo>
                    <a:pt x="2244942" y="4562375"/>
                  </a:lnTo>
                  <a:lnTo>
                    <a:pt x="1088231" y="4561197"/>
                  </a:lnTo>
                  <a:cubicBezTo>
                    <a:pt x="748463" y="4540158"/>
                    <a:pt x="639679" y="4542932"/>
                    <a:pt x="133224" y="4405212"/>
                  </a:cubicBezTo>
                  <a:cubicBezTo>
                    <a:pt x="87228" y="4196857"/>
                    <a:pt x="752" y="3912302"/>
                    <a:pt x="0" y="3587266"/>
                  </a:cubicBezTo>
                  <a:cubicBezTo>
                    <a:pt x="752" y="2391511"/>
                    <a:pt x="1503" y="1195755"/>
                    <a:pt x="22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6" name="Freeform: Shape 18">
              <a:extLst>
                <a:ext uri="{FF2B5EF4-FFF2-40B4-BE49-F238E27FC236}">
                  <a16:creationId xmlns="" xmlns:a16="http://schemas.microsoft.com/office/drawing/2014/main" id="{098C2A4A-ADC5-4285-B39E-8EFFF6E03E48}"/>
                </a:ext>
              </a:extLst>
            </p:cNvPr>
            <p:cNvSpPr/>
            <p:nvPr/>
          </p:nvSpPr>
          <p:spPr>
            <a:xfrm>
              <a:off x="833071" y="1369496"/>
              <a:ext cx="2249424" cy="86849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</a:p>
          </p:txBody>
        </p:sp>
        <p:sp>
          <p:nvSpPr>
            <p:cNvPr id="77" name="Freeform: Shape 19">
              <a:extLst>
                <a:ext uri="{FF2B5EF4-FFF2-40B4-BE49-F238E27FC236}">
                  <a16:creationId xmlns="" xmlns:a16="http://schemas.microsoft.com/office/drawing/2014/main" id="{404EB1EE-4C48-4433-8FA0-9581ABDE40EB}"/>
                </a:ext>
              </a:extLst>
            </p:cNvPr>
            <p:cNvSpPr/>
            <p:nvPr/>
          </p:nvSpPr>
          <p:spPr>
            <a:xfrm>
              <a:off x="833071" y="2237991"/>
              <a:ext cx="2249424" cy="2352675"/>
            </a:xfrm>
            <a:custGeom>
              <a:avLst/>
              <a:gdLst>
                <a:gd name="connsiteX0" fmla="*/ 546 w 2243233"/>
                <a:gd name="connsiteY0" fmla="*/ 0 h 868495"/>
                <a:gd name="connsiteX1" fmla="*/ 2243233 w 2243233"/>
                <a:gd name="connsiteY1" fmla="*/ 0 h 868495"/>
                <a:gd name="connsiteX2" fmla="*/ 2243233 w 2243233"/>
                <a:gd name="connsiteY2" fmla="*/ 868495 h 868495"/>
                <a:gd name="connsiteX3" fmla="*/ 0 w 2243233"/>
                <a:gd name="connsiteY3" fmla="*/ 868495 h 8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233" h="868495">
                  <a:moveTo>
                    <a:pt x="546" y="0"/>
                  </a:moveTo>
                  <a:lnTo>
                    <a:pt x="2243233" y="0"/>
                  </a:lnTo>
                  <a:lnTo>
                    <a:pt x="2243233" y="868495"/>
                  </a:lnTo>
                  <a:lnTo>
                    <a:pt x="0" y="86849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BD694A38-7789-4296-B508-68D9ABAC260C}"/>
                </a:ext>
              </a:extLst>
            </p:cNvPr>
            <p:cNvGrpSpPr/>
            <p:nvPr/>
          </p:nvGrpSpPr>
          <p:grpSpPr>
            <a:xfrm>
              <a:off x="1081179" y="2369142"/>
              <a:ext cx="1981847" cy="1972558"/>
              <a:chOff x="1081179" y="2426002"/>
              <a:chExt cx="1981847" cy="1972558"/>
            </a:xfrm>
          </p:grpSpPr>
          <p:sp>
            <p:nvSpPr>
              <p:cNvPr id="80" name="TextBox 79">
                <a:extLst>
                  <a:ext uri="{FF2B5EF4-FFF2-40B4-BE49-F238E27FC236}">
                    <a16:creationId xmlns="" xmlns:a16="http://schemas.microsoft.com/office/drawing/2014/main" id="{116EB258-F7AB-4CE4-938A-E3A74169B6AB}"/>
                  </a:ext>
                </a:extLst>
              </p:cNvPr>
              <p:cNvSpPr txBox="1"/>
              <p:nvPr/>
            </p:nvSpPr>
            <p:spPr>
              <a:xfrm>
                <a:off x="1091727" y="2426002"/>
                <a:ext cx="1727673" cy="492443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b="1" dirty="0" smtClean="0"/>
                  <a:t>Sales</a:t>
                </a:r>
                <a:endParaRPr lang="en-US" b="1" dirty="0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="" xmlns:a16="http://schemas.microsoft.com/office/drawing/2014/main" id="{9EB56B37-A7CC-40CD-B7FF-E3BDC6CFC864}"/>
                  </a:ext>
                </a:extLst>
              </p:cNvPr>
              <p:cNvSpPr txBox="1"/>
              <p:nvPr/>
            </p:nvSpPr>
            <p:spPr>
              <a:xfrm>
                <a:off x="1081179" y="3034141"/>
                <a:ext cx="1981847" cy="1364419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en-US" sz="1600" dirty="0" smtClean="0"/>
                  <a:t>Men </a:t>
                </a:r>
              </a:p>
              <a:p>
                <a:pPr algn="just"/>
                <a:r>
                  <a:rPr lang="en-US" sz="1600" dirty="0" smtClean="0"/>
                  <a:t>Women </a:t>
                </a:r>
              </a:p>
              <a:p>
                <a:pPr algn="just"/>
                <a:r>
                  <a:rPr lang="en-US" sz="1600" dirty="0" smtClean="0"/>
                  <a:t>Kids</a:t>
                </a:r>
              </a:p>
              <a:p>
                <a:pPr algn="just"/>
                <a:r>
                  <a:rPr lang="en-US" sz="1600" dirty="0" smtClean="0"/>
                  <a:t>Shoes</a:t>
                </a:r>
                <a:endParaRPr lang="en-US" sz="1600" dirty="0"/>
              </a:p>
            </p:txBody>
          </p:sp>
        </p:grpSp>
        <p:pic>
          <p:nvPicPr>
            <p:cNvPr id="79" name="Graphic 58" descr="Rocket">
              <a:extLst>
                <a:ext uri="{FF2B5EF4-FFF2-40B4-BE49-F238E27FC236}">
                  <a16:creationId xmlns="" xmlns:a16="http://schemas.microsoft.com/office/drawing/2014/main" id="{9ADEDBBA-A554-4053-8009-260815387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38431" y="4782400"/>
              <a:ext cx="914400" cy="914400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9EB56B37-A7CC-40CD-B7FF-E3BDC6CFC864}"/>
              </a:ext>
            </a:extLst>
          </p:cNvPr>
          <p:cNvSpPr txBox="1"/>
          <p:nvPr/>
        </p:nvSpPr>
        <p:spPr>
          <a:xfrm>
            <a:off x="2943624" y="3163972"/>
            <a:ext cx="1704576" cy="33855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sz="1600" dirty="0" err="1" smtClean="0"/>
              <a:t>Guyug</a:t>
            </a:r>
            <a:endParaRPr lang="en-US" sz="1600" dirty="0"/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9EB56B37-A7CC-40CD-B7FF-E3BDC6CFC864}"/>
              </a:ext>
            </a:extLst>
          </p:cNvPr>
          <p:cNvSpPr txBox="1"/>
          <p:nvPr/>
        </p:nvSpPr>
        <p:spPr>
          <a:xfrm>
            <a:off x="5001024" y="3163972"/>
            <a:ext cx="1827258" cy="58477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sz="1600" dirty="0" smtClean="0"/>
              <a:t>Fast fashion </a:t>
            </a:r>
          </a:p>
          <a:p>
            <a:pPr algn="just"/>
            <a:r>
              <a:rPr lang="en-US" sz="1600" dirty="0" err="1" smtClean="0"/>
              <a:t>Homeware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9EB56B37-A7CC-40CD-B7FF-E3BDC6CFC864}"/>
              </a:ext>
            </a:extLst>
          </p:cNvPr>
          <p:cNvSpPr txBox="1"/>
          <p:nvPr/>
        </p:nvSpPr>
        <p:spPr>
          <a:xfrm>
            <a:off x="7162800" y="3199253"/>
            <a:ext cx="1827258" cy="83099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sz="1600" dirty="0" err="1" smtClean="0"/>
              <a:t>Margad</a:t>
            </a:r>
            <a:r>
              <a:rPr lang="en-US" sz="1600" dirty="0" smtClean="0"/>
              <a:t> </a:t>
            </a:r>
          </a:p>
          <a:p>
            <a:pPr algn="just"/>
            <a:r>
              <a:rPr lang="en-US" sz="1600" dirty="0" err="1" smtClean="0"/>
              <a:t>Nomadica</a:t>
            </a:r>
            <a:r>
              <a:rPr lang="en-US" sz="1600" dirty="0" smtClean="0"/>
              <a:t> </a:t>
            </a:r>
          </a:p>
          <a:p>
            <a:pPr algn="just"/>
            <a:r>
              <a:rPr lang="en-US" sz="1600" dirty="0" smtClean="0"/>
              <a:t>The Bank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351545" y="914400"/>
            <a:ext cx="8716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Mongolian Art Textile is a vertically integrated retailer </a:t>
            </a:r>
            <a:endParaRPr lang="en-US" dirty="0" smtClean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and </a:t>
            </a:r>
            <a:r>
              <a:rPr lang="en-US" dirty="0">
                <a:solidFill>
                  <a:srgbClr val="002060"/>
                </a:solidFill>
              </a:rPr>
              <a:t>a fast fashion leader in Mongolia. 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682" y="5791200"/>
            <a:ext cx="84381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Monartex</a:t>
            </a:r>
            <a:r>
              <a:rPr lang="en-US" dirty="0" smtClean="0">
                <a:solidFill>
                  <a:srgbClr val="002060"/>
                </a:solidFill>
              </a:rPr>
              <a:t> design, produce </a:t>
            </a:r>
            <a:r>
              <a:rPr lang="en-US" dirty="0">
                <a:solidFill>
                  <a:srgbClr val="002060"/>
                </a:solidFill>
              </a:rPr>
              <a:t>and </a:t>
            </a:r>
            <a:r>
              <a:rPr lang="en-US" dirty="0" smtClean="0">
                <a:solidFill>
                  <a:srgbClr val="002060"/>
                </a:solidFill>
              </a:rPr>
              <a:t>sell fashion </a:t>
            </a:r>
            <a:r>
              <a:rPr lang="en-US" dirty="0">
                <a:solidFill>
                  <a:srgbClr val="002060"/>
                </a:solidFill>
              </a:rPr>
              <a:t>apparel and accessories both for adults </a:t>
            </a:r>
            <a:r>
              <a:rPr lang="en-US" dirty="0" smtClean="0">
                <a:solidFill>
                  <a:srgbClr val="002060"/>
                </a:solidFill>
              </a:rPr>
              <a:t> (</a:t>
            </a:r>
            <a:r>
              <a:rPr lang="en-US" dirty="0">
                <a:solidFill>
                  <a:srgbClr val="002060"/>
                </a:solidFill>
              </a:rPr>
              <a:t>men, women and shoes) under The Bank, Fashion Club, Ginza, </a:t>
            </a:r>
            <a:r>
              <a:rPr lang="en-US" smtClean="0">
                <a:solidFill>
                  <a:srgbClr val="002060"/>
                </a:solidFill>
              </a:rPr>
              <a:t>Uncage, </a:t>
            </a:r>
            <a:r>
              <a:rPr lang="en-US" dirty="0" smtClean="0">
                <a:solidFill>
                  <a:srgbClr val="002060"/>
                </a:solidFill>
              </a:rPr>
              <a:t>Catwalk          and </a:t>
            </a:r>
            <a:r>
              <a:rPr lang="en-US" dirty="0" err="1" smtClean="0">
                <a:solidFill>
                  <a:srgbClr val="002060"/>
                </a:solidFill>
              </a:rPr>
              <a:t>Guyug</a:t>
            </a:r>
            <a:r>
              <a:rPr lang="en-US" dirty="0" smtClean="0">
                <a:solidFill>
                  <a:srgbClr val="002060"/>
                </a:solidFill>
              </a:rPr>
              <a:t> stores</a:t>
            </a:r>
            <a:r>
              <a:rPr lang="en-US" dirty="0">
                <a:solidFill>
                  <a:srgbClr val="002060"/>
                </a:solidFill>
              </a:rPr>
              <a:t>.     </a:t>
            </a:r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9103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"/>
            <a:ext cx="8458200" cy="533399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</a:rPr>
              <a:t>Strategy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5" descr="C:\Users\hdd\AppData\Local\Microsoft\Windows\Temporary Internet Files\Content.Outlook\DAVJOGK3\logo mat blue 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-152400"/>
            <a:ext cx="182834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 rot="16200000">
            <a:off x="-1828800" y="3124201"/>
            <a:ext cx="5410202" cy="990599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OUR VISION</a:t>
            </a:r>
            <a:endParaRPr lang="en-US" sz="4000" b="1" dirty="0">
              <a:solidFill>
                <a:srgbClr val="002060"/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AutoShape 6" descr="road portrait photo Ð·ÑÑÐ³Ð°Ð½ Ð¸Ð»ÑÑÑÒ¯Ò¯Ð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48" y="855260"/>
            <a:ext cx="35052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40625" r="40454" b="31203"/>
          <a:stretch/>
        </p:blipFill>
        <p:spPr bwMode="auto">
          <a:xfrm>
            <a:off x="4165979" y="1066800"/>
            <a:ext cx="748352" cy="58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0" t="37453" r="41084" b="28032"/>
          <a:stretch/>
        </p:blipFill>
        <p:spPr bwMode="auto">
          <a:xfrm>
            <a:off x="4191000" y="2728686"/>
            <a:ext cx="569465" cy="58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23648" r="40874" b="41303"/>
          <a:stretch/>
        </p:blipFill>
        <p:spPr bwMode="auto">
          <a:xfrm>
            <a:off x="4276102" y="4648200"/>
            <a:ext cx="52810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Subtitle 7"/>
          <p:cNvSpPr txBox="1">
            <a:spLocks/>
          </p:cNvSpPr>
          <p:nvPr/>
        </p:nvSpPr>
        <p:spPr>
          <a:xfrm>
            <a:off x="5029199" y="1075208"/>
            <a:ext cx="3581171" cy="62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2060"/>
                </a:solidFill>
              </a:rPr>
              <a:t>Vision:</a:t>
            </a:r>
          </a:p>
          <a:p>
            <a:pPr lvl="0" algn="just"/>
            <a:r>
              <a:rPr lang="en-US" sz="2000" dirty="0" smtClean="0">
                <a:solidFill>
                  <a:srgbClr val="002060"/>
                </a:solidFill>
              </a:rPr>
              <a:t>Being an </a:t>
            </a:r>
            <a:r>
              <a:rPr lang="en-US" sz="2000" dirty="0">
                <a:solidFill>
                  <a:srgbClr val="002060"/>
                </a:solidFill>
              </a:rPr>
              <a:t>industry-leading, national-best supplier</a:t>
            </a:r>
          </a:p>
        </p:txBody>
      </p:sp>
      <p:sp>
        <p:nvSpPr>
          <p:cNvPr id="21" name="Subtitle 7"/>
          <p:cNvSpPr txBox="1">
            <a:spLocks/>
          </p:cNvSpPr>
          <p:nvPr/>
        </p:nvSpPr>
        <p:spPr>
          <a:xfrm>
            <a:off x="5049060" y="2728686"/>
            <a:ext cx="3942540" cy="62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2060"/>
                </a:solidFill>
              </a:rPr>
              <a:t>Mission:</a:t>
            </a:r>
          </a:p>
          <a:p>
            <a:pPr lvl="0" algn="just"/>
            <a:r>
              <a:rPr lang="en-US" sz="2000" dirty="0">
                <a:solidFill>
                  <a:srgbClr val="002060"/>
                </a:solidFill>
              </a:rPr>
              <a:t>Being a market-leading and world reference company </a:t>
            </a:r>
          </a:p>
        </p:txBody>
      </p:sp>
      <p:sp>
        <p:nvSpPr>
          <p:cNvPr id="22" name="Subtitle 7"/>
          <p:cNvSpPr txBox="1">
            <a:spLocks/>
          </p:cNvSpPr>
          <p:nvPr/>
        </p:nvSpPr>
        <p:spPr>
          <a:xfrm>
            <a:off x="5115330" y="4572000"/>
            <a:ext cx="3810000" cy="62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002060"/>
                </a:solidFill>
              </a:rPr>
              <a:t>Values:</a:t>
            </a:r>
          </a:p>
          <a:p>
            <a:pPr marL="342900" lvl="0" indent="-342900" algn="l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Customer satisfaction</a:t>
            </a:r>
          </a:p>
          <a:p>
            <a:pPr marL="342900" lvl="0" indent="-342900" algn="l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Team power</a:t>
            </a:r>
          </a:p>
          <a:p>
            <a:pPr marL="342900" lvl="0" indent="-342900" algn="l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Responsibility</a:t>
            </a:r>
            <a:endParaRPr lang="en-US" sz="2000" dirty="0">
              <a:solidFill>
                <a:srgbClr val="002060"/>
              </a:solidFill>
            </a:endParaRPr>
          </a:p>
          <a:p>
            <a:pPr marL="342900" lvl="0" indent="-342900" algn="l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Growth </a:t>
            </a:r>
            <a:endParaRPr lang="en-US" sz="2000" dirty="0">
              <a:solidFill>
                <a:srgbClr val="002060"/>
              </a:solidFill>
            </a:endParaRPr>
          </a:p>
          <a:p>
            <a:pPr algn="l"/>
            <a:endParaRPr lang="en-US" sz="2200" b="1" dirty="0" smtClean="0">
              <a:solidFill>
                <a:srgbClr val="002060"/>
              </a:solidFill>
            </a:endParaRPr>
          </a:p>
          <a:p>
            <a:pPr algn="l"/>
            <a:endParaRPr lang="en-US" sz="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/>
          <p:cNvCxnSpPr/>
          <p:nvPr/>
        </p:nvCxnSpPr>
        <p:spPr>
          <a:xfrm flipH="1">
            <a:off x="7946575" y="2605314"/>
            <a:ext cx="1" cy="442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4191000" y="1841501"/>
            <a:ext cx="0" cy="1396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191000" y="12954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74"/>
          <a:stretch/>
        </p:blipFill>
        <p:spPr bwMode="auto">
          <a:xfrm>
            <a:off x="249918" y="5228091"/>
            <a:ext cx="2286000" cy="162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"/>
            <a:ext cx="8458200" cy="533399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</a:rPr>
              <a:t>Org structure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5" descr="C:\Users\hdd\AppData\Local\Microsoft\Windows\Temporary Internet Files\Content.Outlook\DAVJOGK3\logo mat blue e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-152400"/>
            <a:ext cx="182834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road portrait photo Ð·ÑÑÐ³Ð°Ð½ Ð¸Ð»ÑÑÑÒ¯Ò¯Ð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00400" y="381000"/>
            <a:ext cx="2133600" cy="4209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Shareholders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0400" y="914400"/>
            <a:ext cx="2133600" cy="4209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Board of Directors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1286" y="1447800"/>
            <a:ext cx="2133600" cy="4209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Chief Executive Officer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00400" y="1981200"/>
            <a:ext cx="2133600" cy="4209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Internal auditor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3048000"/>
            <a:ext cx="2133600" cy="457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Finance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Department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38400" y="3044371"/>
            <a:ext cx="2133600" cy="457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Sales &amp; Marketing Department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73598" y="3040742"/>
            <a:ext cx="2133600" cy="457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HR &amp; Administration Department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83404" y="3040742"/>
            <a:ext cx="2133600" cy="457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Product Development Department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9486" y="5210629"/>
            <a:ext cx="2133600" cy="4572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The Bank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38400" y="5203372"/>
            <a:ext cx="2133600" cy="4572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Guyug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80855" y="5210629"/>
            <a:ext cx="2133600" cy="4572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Global brand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934200" y="5210629"/>
            <a:ext cx="2133600" cy="4572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Margad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972629"/>
            <a:ext cx="2133600" cy="66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32229" r="65628" b="23368"/>
          <a:stretch/>
        </p:blipFill>
        <p:spPr bwMode="auto">
          <a:xfrm>
            <a:off x="5170485" y="5786837"/>
            <a:ext cx="1001715" cy="102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306286" y="2590800"/>
            <a:ext cx="6643918" cy="14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91000" y="801911"/>
            <a:ext cx="0" cy="112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191000" y="2402111"/>
            <a:ext cx="0" cy="188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295400" y="2590800"/>
            <a:ext cx="1" cy="442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3505199" y="2594428"/>
            <a:ext cx="1" cy="442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5714999" y="2590800"/>
            <a:ext cx="1" cy="442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C:\Users\hdd\AppData\Local\Microsoft\Windows\Temporary Internet Files\Content.Outlook\DAVJOGK3\MARGAD with lov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088" y="5757208"/>
            <a:ext cx="1367284" cy="96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5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693863" y="2195048"/>
            <a:ext cx="5719763" cy="316377"/>
            <a:chOff x="0" y="365234"/>
            <a:chExt cx="6256443" cy="398388"/>
          </a:xfrm>
        </p:grpSpPr>
        <p:sp>
          <p:nvSpPr>
            <p:cNvPr id="4099" name="直接箭头连接符 32"/>
            <p:cNvSpPr>
              <a:spLocks noChangeShapeType="1"/>
            </p:cNvSpPr>
            <p:nvPr/>
          </p:nvSpPr>
          <p:spPr bwMode="auto">
            <a:xfrm>
              <a:off x="3128221" y="365234"/>
              <a:ext cx="1" cy="398388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" name="直接箭头连接符 34"/>
            <p:cNvSpPr>
              <a:spLocks noChangeShapeType="1"/>
            </p:cNvSpPr>
            <p:nvPr/>
          </p:nvSpPr>
          <p:spPr bwMode="auto">
            <a:xfrm>
              <a:off x="6256442" y="365234"/>
              <a:ext cx="1" cy="398388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" name="直接连接符 36"/>
            <p:cNvSpPr>
              <a:spLocks noChangeShapeType="1"/>
            </p:cNvSpPr>
            <p:nvPr/>
          </p:nvSpPr>
          <p:spPr bwMode="auto">
            <a:xfrm>
              <a:off x="0" y="365234"/>
              <a:ext cx="6256442" cy="1"/>
            </a:xfrm>
            <a:prstGeom prst="line">
              <a:avLst/>
            </a:prstGeom>
            <a:noFill/>
            <a:ln w="9525" cap="flat" cmpd="sng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4" name="AutoShape 2"/>
          <p:cNvSpPr>
            <a:spLocks noChangeArrowheads="1"/>
          </p:cNvSpPr>
          <p:nvPr/>
        </p:nvSpPr>
        <p:spPr bwMode="auto">
          <a:xfrm>
            <a:off x="105228" y="2511424"/>
            <a:ext cx="2983812" cy="4270375"/>
          </a:xfrm>
          <a:prstGeom prst="roundRect">
            <a:avLst>
              <a:gd name="adj" fmla="val 894"/>
            </a:avLst>
          </a:prstGeom>
          <a:gradFill rotWithShape="1">
            <a:gsLst>
              <a:gs pos="0">
                <a:srgbClr val="FFFFFF"/>
              </a:gs>
              <a:gs pos="100000">
                <a:srgbClr val="E5E5E5"/>
              </a:gs>
            </a:gsLst>
            <a:lin ang="5400000" scaled="1"/>
          </a:gradFill>
          <a:ln w="9525" cmpd="sng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endParaRPr lang="en-US" sz="1400">
              <a:ea typeface="Microsoft YaHei" pitchFamily="34" charset="-122"/>
              <a:sym typeface="Arial" pitchFamily="34" charset="0"/>
            </a:endParaRPr>
          </a:p>
        </p:txBody>
      </p:sp>
      <p:sp>
        <p:nvSpPr>
          <p:cNvPr id="4105" name="AutoShape 4"/>
          <p:cNvSpPr>
            <a:spLocks noChangeArrowheads="1"/>
          </p:cNvSpPr>
          <p:nvPr/>
        </p:nvSpPr>
        <p:spPr bwMode="auto">
          <a:xfrm>
            <a:off x="3211286" y="2511424"/>
            <a:ext cx="3001278" cy="4270375"/>
          </a:xfrm>
          <a:prstGeom prst="roundRect">
            <a:avLst>
              <a:gd name="adj" fmla="val 894"/>
            </a:avLst>
          </a:prstGeom>
          <a:gradFill rotWithShape="1">
            <a:gsLst>
              <a:gs pos="0">
                <a:srgbClr val="FFFFFF"/>
              </a:gs>
              <a:gs pos="100000">
                <a:srgbClr val="E5E5E5"/>
              </a:gs>
            </a:gsLst>
            <a:lin ang="5400000" scaled="1"/>
          </a:gradFill>
          <a:ln w="9525" cmpd="sng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endParaRPr lang="en-US" sz="1400">
              <a:ea typeface="Microsoft YaHei" pitchFamily="34" charset="-122"/>
              <a:sym typeface="Arial" pitchFamily="34" charset="0"/>
            </a:endParaRPr>
          </a:p>
        </p:txBody>
      </p:sp>
      <p:sp>
        <p:nvSpPr>
          <p:cNvPr id="4106" name="AutoShape 6"/>
          <p:cNvSpPr>
            <a:spLocks noChangeArrowheads="1"/>
          </p:cNvSpPr>
          <p:nvPr/>
        </p:nvSpPr>
        <p:spPr bwMode="auto">
          <a:xfrm>
            <a:off x="6280149" y="2511424"/>
            <a:ext cx="2784020" cy="4270375"/>
          </a:xfrm>
          <a:prstGeom prst="roundRect">
            <a:avLst>
              <a:gd name="adj" fmla="val 894"/>
            </a:avLst>
          </a:prstGeom>
          <a:gradFill rotWithShape="1">
            <a:gsLst>
              <a:gs pos="0">
                <a:srgbClr val="FFFFFF"/>
              </a:gs>
              <a:gs pos="100000">
                <a:srgbClr val="E5E5E5"/>
              </a:gs>
            </a:gsLst>
            <a:lin ang="5400000" scaled="1"/>
          </a:gradFill>
          <a:ln w="9525" cmpd="sng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endParaRPr lang="en-US" sz="1400">
              <a:ea typeface="Microsoft YaHei" pitchFamily="34" charset="-122"/>
              <a:sym typeface="Arial" pitchFamily="34" charset="0"/>
            </a:endParaRPr>
          </a:p>
        </p:txBody>
      </p:sp>
      <p:sp>
        <p:nvSpPr>
          <p:cNvPr id="4118" name="AutoShape 23"/>
          <p:cNvSpPr>
            <a:spLocks noChangeArrowheads="1"/>
          </p:cNvSpPr>
          <p:nvPr/>
        </p:nvSpPr>
        <p:spPr bwMode="auto">
          <a:xfrm>
            <a:off x="2328863" y="990601"/>
            <a:ext cx="5327421" cy="779463"/>
          </a:xfrm>
          <a:prstGeom prst="roundRect">
            <a:avLst>
              <a:gd name="adj" fmla="val 10250"/>
            </a:avLst>
          </a:prstGeom>
          <a:gradFill rotWithShape="1">
            <a:gsLst>
              <a:gs pos="0">
                <a:srgbClr val="FFFFFF"/>
              </a:gs>
              <a:gs pos="100000">
                <a:srgbClr val="E5E5E5"/>
              </a:gs>
            </a:gsLst>
            <a:lin ang="5400000" scaled="1"/>
          </a:gradFill>
          <a:ln w="9525" cmpd="sng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en-US" sz="1600" b="1" dirty="0" smtClean="0">
                <a:ea typeface="Microsoft YaHei" pitchFamily="34" charset="-122"/>
                <a:sym typeface="Arial" pitchFamily="34" charset="0"/>
              </a:rPr>
              <a:t>Company Management Team</a:t>
            </a:r>
            <a:endParaRPr lang="en-US" sz="1600" b="1" dirty="0">
              <a:ea typeface="Microsoft YaHei" pitchFamily="34" charset="-122"/>
              <a:sym typeface="Arial" pitchFamily="34" charset="0"/>
            </a:endParaRPr>
          </a:p>
        </p:txBody>
      </p:sp>
      <p:sp>
        <p:nvSpPr>
          <p:cNvPr id="4119" name="AutoShape 24"/>
          <p:cNvSpPr>
            <a:spLocks noChangeArrowheads="1"/>
          </p:cNvSpPr>
          <p:nvPr/>
        </p:nvSpPr>
        <p:spPr bwMode="auto">
          <a:xfrm>
            <a:off x="963766" y="990600"/>
            <a:ext cx="2312834" cy="786267"/>
          </a:xfrm>
          <a:prstGeom prst="roundRect">
            <a:avLst>
              <a:gd name="adj" fmla="val 7282"/>
            </a:avLst>
          </a:prstGeom>
          <a:gradFill rotWithShape="1">
            <a:gsLst>
              <a:gs pos="0">
                <a:srgbClr val="007EEA"/>
              </a:gs>
              <a:gs pos="100000">
                <a:srgbClr val="005EAC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FFFF"/>
              </a:solidFill>
              <a:ea typeface="Microsoft YaHei" pitchFamily="34" charset="-122"/>
              <a:sym typeface="Arial" pitchFamily="34" charset="0"/>
            </a:endParaRPr>
          </a:p>
        </p:txBody>
      </p:sp>
      <p:sp>
        <p:nvSpPr>
          <p:cNvPr id="4121" name="矩形 28"/>
          <p:cNvSpPr>
            <a:spLocks noChangeArrowheads="1"/>
          </p:cNvSpPr>
          <p:nvPr/>
        </p:nvSpPr>
        <p:spPr bwMode="auto">
          <a:xfrm>
            <a:off x="1192174" y="1096355"/>
            <a:ext cx="18968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+mj-lt"/>
                <a:ea typeface="Microsoft YaHei" pitchFamily="34" charset="-122"/>
                <a:sym typeface="Microsoft YaHei" pitchFamily="34" charset="-122"/>
              </a:rPr>
              <a:t>Management</a:t>
            </a:r>
            <a:endParaRPr lang="zh-CN" altLang="en-US" sz="2400" dirty="0">
              <a:latin typeface="+mj-lt"/>
            </a:endParaRPr>
          </a:p>
        </p:txBody>
      </p:sp>
      <p:sp>
        <p:nvSpPr>
          <p:cNvPr id="4126" name="Rectangle 12"/>
          <p:cNvSpPr>
            <a:spLocks noChangeArrowheads="1"/>
          </p:cNvSpPr>
          <p:nvPr/>
        </p:nvSpPr>
        <p:spPr bwMode="auto">
          <a:xfrm>
            <a:off x="101599" y="4000858"/>
            <a:ext cx="2943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n-US" altLang="zh-CN" sz="1200" dirty="0" smtClean="0">
                <a:sym typeface="Arial" pitchFamily="34" charset="0"/>
              </a:rPr>
              <a:t>2007-2010 - BSc on Business administration, La Trobe University, Vietnam</a:t>
            </a:r>
            <a:endParaRPr lang="zh-CN" altLang="en-US" sz="1200" dirty="0">
              <a:sym typeface="Arial" pitchFamily="34" charset="0"/>
            </a:endParaRPr>
          </a:p>
        </p:txBody>
      </p:sp>
      <p:sp>
        <p:nvSpPr>
          <p:cNvPr id="4127" name="Rectangle 13"/>
          <p:cNvSpPr>
            <a:spLocks noChangeArrowheads="1"/>
          </p:cNvSpPr>
          <p:nvPr/>
        </p:nvSpPr>
        <p:spPr bwMode="auto">
          <a:xfrm>
            <a:off x="76200" y="4971871"/>
            <a:ext cx="30625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altLang="zh-CN" sz="1400" b="1" dirty="0" smtClean="0">
                <a:ea typeface="Microsoft YaHei" pitchFamily="34" charset="-122"/>
                <a:sym typeface="Arial" pitchFamily="34" charset="0"/>
              </a:rPr>
              <a:t>2012-2014 </a:t>
            </a:r>
            <a:r>
              <a:rPr lang="en-US" altLang="zh-CN" sz="1400" dirty="0" smtClean="0">
                <a:ea typeface="Microsoft YaHei" pitchFamily="34" charset="-122"/>
                <a:sym typeface="Arial" pitchFamily="34" charset="0"/>
              </a:rPr>
              <a:t>– Program Manager, Habitat for Humanity Mongolia</a:t>
            </a:r>
          </a:p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altLang="zh-CN" sz="1400" b="1" dirty="0" smtClean="0">
                <a:ea typeface="Microsoft YaHei" pitchFamily="34" charset="-122"/>
                <a:sym typeface="Arial" pitchFamily="34" charset="0"/>
              </a:rPr>
              <a:t>2014-current </a:t>
            </a:r>
            <a:r>
              <a:rPr lang="en-US" altLang="zh-CN" sz="1400" dirty="0" smtClean="0">
                <a:ea typeface="Microsoft YaHei" pitchFamily="34" charset="-122"/>
                <a:sym typeface="Arial" pitchFamily="34" charset="0"/>
              </a:rPr>
              <a:t>–  Co-founder &amp; Chief Executive Officer, Mongolian Art Textile</a:t>
            </a:r>
            <a:endParaRPr lang="zh-CN" altLang="en-US" sz="1400" dirty="0">
              <a:sym typeface="Arial" pitchFamily="34" charset="0"/>
            </a:endParaRPr>
          </a:p>
        </p:txBody>
      </p:sp>
      <p:sp>
        <p:nvSpPr>
          <p:cNvPr id="4128" name="Rectangle 12"/>
          <p:cNvSpPr>
            <a:spLocks noChangeArrowheads="1"/>
          </p:cNvSpPr>
          <p:nvPr/>
        </p:nvSpPr>
        <p:spPr bwMode="auto">
          <a:xfrm>
            <a:off x="1647372" y="2586039"/>
            <a:ext cx="1287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700" b="1" dirty="0" smtClean="0">
                <a:solidFill>
                  <a:srgbClr val="002060"/>
                </a:solidFill>
                <a:ea typeface="Microsoft YaHei" pitchFamily="34" charset="-122"/>
                <a:sym typeface="Arial" pitchFamily="34" charset="0"/>
              </a:rPr>
              <a:t>Ken </a:t>
            </a:r>
          </a:p>
          <a:p>
            <a:r>
              <a:rPr lang="en-US" altLang="zh-CN" sz="1700" b="1" dirty="0" err="1" smtClean="0">
                <a:solidFill>
                  <a:srgbClr val="002060"/>
                </a:solidFill>
                <a:ea typeface="Microsoft YaHei" pitchFamily="34" charset="-122"/>
                <a:sym typeface="Arial" pitchFamily="34" charset="0"/>
              </a:rPr>
              <a:t>Altantugs</a:t>
            </a:r>
            <a:endParaRPr lang="en-US" altLang="en-US" sz="1700" dirty="0">
              <a:solidFill>
                <a:srgbClr val="002060"/>
              </a:solidFill>
            </a:endParaRPr>
          </a:p>
        </p:txBody>
      </p:sp>
      <p:pic>
        <p:nvPicPr>
          <p:cNvPr id="33" name="Picture 5" descr="C:\Users\hdd\AppData\Local\Microsoft\Windows\Temporary Internet Files\Content.Outlook\DAVJOGK3\logo mat blue 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-152400"/>
            <a:ext cx="182834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458200" cy="533399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</a:rPr>
              <a:t>Key personnel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5" t="12926" r="5103" b="5878"/>
          <a:stretch/>
        </p:blipFill>
        <p:spPr bwMode="auto">
          <a:xfrm>
            <a:off x="145332" y="2584090"/>
            <a:ext cx="1364404" cy="129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Image may contain: Bayar Bayar, sky and outdo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9947" r="19084"/>
          <a:stretch/>
        </p:blipFill>
        <p:spPr bwMode="auto">
          <a:xfrm>
            <a:off x="3211513" y="2598604"/>
            <a:ext cx="1515647" cy="13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4786086" y="2524353"/>
            <a:ext cx="15726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700" b="1" dirty="0" err="1" smtClean="0">
                <a:solidFill>
                  <a:srgbClr val="002060"/>
                </a:solidFill>
                <a:ea typeface="Microsoft YaHei" pitchFamily="34" charset="-122"/>
                <a:sym typeface="Arial" pitchFamily="34" charset="0"/>
              </a:rPr>
              <a:t>Bayarsaikhan</a:t>
            </a:r>
            <a:r>
              <a:rPr lang="en-US" altLang="zh-CN" sz="1700" b="1" dirty="0" smtClean="0">
                <a:solidFill>
                  <a:srgbClr val="002060"/>
                </a:solidFill>
                <a:ea typeface="Microsoft YaHei" pitchFamily="34" charset="-122"/>
                <a:sym typeface="Arial" pitchFamily="34" charset="0"/>
              </a:rPr>
              <a:t> </a:t>
            </a:r>
          </a:p>
          <a:p>
            <a:r>
              <a:rPr lang="en-US" altLang="zh-CN" sz="1700" b="1" dirty="0" err="1" smtClean="0">
                <a:solidFill>
                  <a:srgbClr val="002060"/>
                </a:solidFill>
                <a:ea typeface="Microsoft YaHei" pitchFamily="34" charset="-122"/>
                <a:sym typeface="Arial" pitchFamily="34" charset="0"/>
              </a:rPr>
              <a:t>Nyam</a:t>
            </a:r>
            <a:endParaRPr lang="en-US" altLang="en-US" sz="1700" dirty="0">
              <a:solidFill>
                <a:srgbClr val="002060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12016" r="42760" b="11365"/>
          <a:stretch/>
        </p:blipFill>
        <p:spPr bwMode="auto">
          <a:xfrm>
            <a:off x="6342175" y="2553696"/>
            <a:ext cx="1329983" cy="144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12"/>
          <p:cNvSpPr>
            <a:spLocks noChangeArrowheads="1"/>
          </p:cNvSpPr>
          <p:nvPr/>
        </p:nvSpPr>
        <p:spPr bwMode="auto">
          <a:xfrm>
            <a:off x="7672159" y="2509839"/>
            <a:ext cx="148635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700" b="1" dirty="0" err="1" smtClean="0">
                <a:solidFill>
                  <a:srgbClr val="002060"/>
                </a:solidFill>
                <a:ea typeface="Microsoft YaHei" pitchFamily="34" charset="-122"/>
                <a:sym typeface="Arial" pitchFamily="34" charset="0"/>
              </a:rPr>
              <a:t>Ivshin-khorol</a:t>
            </a:r>
            <a:r>
              <a:rPr lang="en-US" altLang="zh-CN" sz="1700" b="1" dirty="0" smtClean="0">
                <a:solidFill>
                  <a:srgbClr val="002060"/>
                </a:solidFill>
                <a:ea typeface="Microsoft YaHei" pitchFamily="34" charset="-122"/>
                <a:sym typeface="Arial" pitchFamily="34" charset="0"/>
              </a:rPr>
              <a:t> </a:t>
            </a:r>
          </a:p>
          <a:p>
            <a:r>
              <a:rPr lang="en-US" altLang="zh-CN" sz="1700" b="1" dirty="0" err="1" smtClean="0">
                <a:solidFill>
                  <a:srgbClr val="002060"/>
                </a:solidFill>
                <a:ea typeface="Microsoft YaHei" pitchFamily="34" charset="-122"/>
                <a:sym typeface="Arial" pitchFamily="34" charset="0"/>
              </a:rPr>
              <a:t>Baatar</a:t>
            </a:r>
            <a:endParaRPr lang="en-US" altLang="en-US" sz="1700" dirty="0">
              <a:solidFill>
                <a:srgbClr val="002060"/>
              </a:solidFill>
            </a:endParaRPr>
          </a:p>
        </p:txBody>
      </p:sp>
      <p:sp>
        <p:nvSpPr>
          <p:cNvPr id="42" name="Rectangle 13"/>
          <p:cNvSpPr>
            <a:spLocks noChangeArrowheads="1"/>
          </p:cNvSpPr>
          <p:nvPr/>
        </p:nvSpPr>
        <p:spPr bwMode="auto">
          <a:xfrm>
            <a:off x="3138716" y="4896989"/>
            <a:ext cx="3062516" cy="183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altLang="zh-CN" sz="1350" b="1" dirty="0" smtClean="0">
                <a:ea typeface="Microsoft YaHei" pitchFamily="34" charset="-122"/>
                <a:sym typeface="Arial" pitchFamily="34" charset="0"/>
              </a:rPr>
              <a:t>2010-2014</a:t>
            </a:r>
            <a:r>
              <a:rPr lang="en-US" altLang="zh-CN" sz="1350" dirty="0" smtClean="0">
                <a:ea typeface="Microsoft YaHei" pitchFamily="34" charset="-122"/>
                <a:sym typeface="Arial" pitchFamily="34" charset="0"/>
              </a:rPr>
              <a:t>– Head of Planning &amp; Economy Department, </a:t>
            </a:r>
            <a:r>
              <a:rPr lang="en-US" altLang="zh-CN" sz="1350" dirty="0" err="1" smtClean="0">
                <a:ea typeface="Microsoft YaHei" pitchFamily="34" charset="-122"/>
                <a:sym typeface="Arial" pitchFamily="34" charset="0"/>
              </a:rPr>
              <a:t>Namir</a:t>
            </a:r>
            <a:r>
              <a:rPr lang="en-US" altLang="zh-CN" sz="1350" dirty="0" smtClean="0">
                <a:ea typeface="Microsoft YaHei" pitchFamily="34" charset="-122"/>
                <a:sym typeface="Arial" pitchFamily="34" charset="0"/>
              </a:rPr>
              <a:t> Group</a:t>
            </a:r>
          </a:p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altLang="zh-CN" sz="1350" b="1" dirty="0" smtClean="0">
                <a:ea typeface="Microsoft YaHei" pitchFamily="34" charset="-122"/>
                <a:sym typeface="Arial" pitchFamily="34" charset="0"/>
              </a:rPr>
              <a:t>2012-2013</a:t>
            </a:r>
            <a:r>
              <a:rPr lang="en-US" altLang="zh-CN" sz="1350" dirty="0" smtClean="0">
                <a:ea typeface="Microsoft YaHei" pitchFamily="34" charset="-122"/>
                <a:sym typeface="Arial" pitchFamily="34" charset="0"/>
              </a:rPr>
              <a:t> – Advisor, Ministry of Finance, World Bank Project</a:t>
            </a:r>
          </a:p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altLang="zh-CN" sz="1350" b="1" dirty="0" smtClean="0">
                <a:ea typeface="Microsoft YaHei" pitchFamily="34" charset="-122"/>
                <a:sym typeface="Arial" pitchFamily="34" charset="0"/>
              </a:rPr>
              <a:t>2014-current </a:t>
            </a:r>
            <a:r>
              <a:rPr lang="en-US" altLang="zh-CN" sz="1350" dirty="0" smtClean="0">
                <a:ea typeface="Microsoft YaHei" pitchFamily="34" charset="-122"/>
                <a:sym typeface="Arial" pitchFamily="34" charset="0"/>
              </a:rPr>
              <a:t>–  Co-founder &amp; Chief Financial Officer, Mongolian Art Textile</a:t>
            </a:r>
            <a:endParaRPr lang="zh-CN" altLang="en-US" sz="1350" dirty="0">
              <a:sym typeface="Arial" pitchFamily="34" charset="0"/>
            </a:endParaRP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3124202" y="3957639"/>
            <a:ext cx="30883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n-US" altLang="zh-CN" sz="1200" dirty="0" smtClean="0">
                <a:sym typeface="Arial" pitchFamily="34" charset="0"/>
              </a:rPr>
              <a:t>2006-2010 BSc  on Finance &amp; economist, National University of Mongolia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n-US" altLang="zh-CN" sz="1200" dirty="0" smtClean="0">
                <a:sym typeface="Arial" pitchFamily="34" charset="0"/>
              </a:rPr>
              <a:t>2015-2017 – MBA on Lawyer, National University of Mongolia</a:t>
            </a:r>
            <a:endParaRPr lang="zh-CN" altLang="en-US" sz="1200" dirty="0">
              <a:sym typeface="Arial" pitchFamily="34" charset="0"/>
            </a:endParaRPr>
          </a:p>
        </p:txBody>
      </p:sp>
      <p:sp>
        <p:nvSpPr>
          <p:cNvPr id="44" name="Rectangle 12"/>
          <p:cNvSpPr>
            <a:spLocks noChangeArrowheads="1"/>
          </p:cNvSpPr>
          <p:nvPr/>
        </p:nvSpPr>
        <p:spPr bwMode="auto">
          <a:xfrm>
            <a:off x="6280150" y="4053974"/>
            <a:ext cx="278402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n-US" altLang="zh-CN" sz="1150" dirty="0" smtClean="0">
                <a:sym typeface="Arial" pitchFamily="34" charset="0"/>
              </a:rPr>
              <a:t>1999-2003 - BSc  on Business administration, </a:t>
            </a:r>
            <a:r>
              <a:rPr lang="en-US" altLang="zh-CN" sz="1150" dirty="0" err="1" smtClean="0">
                <a:sym typeface="Arial" pitchFamily="34" charset="0"/>
              </a:rPr>
              <a:t>Zokhiomj</a:t>
            </a:r>
            <a:r>
              <a:rPr lang="en-US" altLang="zh-CN" sz="1150" dirty="0" smtClean="0">
                <a:sym typeface="Arial" pitchFamily="34" charset="0"/>
              </a:rPr>
              <a:t> University, Mongolia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n-US" altLang="zh-CN" sz="1150" dirty="0" smtClean="0">
                <a:sym typeface="Arial" pitchFamily="34" charset="0"/>
              </a:rPr>
              <a:t>2014-2016  - MBA on Financial management, University of Finance &amp; Economics, Mongolia</a:t>
            </a:r>
            <a:endParaRPr lang="zh-CN" altLang="en-US" sz="1150" dirty="0">
              <a:sym typeface="Arial" pitchFamily="34" charset="0"/>
            </a:endParaRPr>
          </a:p>
        </p:txBody>
      </p:sp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6248400" y="5257800"/>
            <a:ext cx="2815769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altLang="zh-CN" sz="1350" b="1" dirty="0" smtClean="0">
                <a:ea typeface="Microsoft YaHei" pitchFamily="34" charset="-122"/>
                <a:sym typeface="Arial" pitchFamily="34" charset="0"/>
              </a:rPr>
              <a:t>2003-2009</a:t>
            </a:r>
            <a:r>
              <a:rPr lang="en-US" altLang="zh-CN" sz="1350" dirty="0" smtClean="0">
                <a:ea typeface="Microsoft YaHei" pitchFamily="34" charset="-122"/>
                <a:sym typeface="Arial" pitchFamily="34" charset="0"/>
              </a:rPr>
              <a:t>  - Operations Manager, </a:t>
            </a:r>
            <a:r>
              <a:rPr lang="en-US" altLang="zh-CN" sz="1350" dirty="0" err="1" smtClean="0">
                <a:ea typeface="Microsoft YaHei" pitchFamily="34" charset="-122"/>
                <a:sym typeface="Arial" pitchFamily="34" charset="0"/>
              </a:rPr>
              <a:t>Tridum</a:t>
            </a:r>
            <a:r>
              <a:rPr lang="en-US" altLang="zh-CN" sz="1350" dirty="0" smtClean="0">
                <a:ea typeface="Microsoft YaHei" pitchFamily="34" charset="-122"/>
                <a:sym typeface="Arial" pitchFamily="34" charset="0"/>
              </a:rPr>
              <a:t> LLC</a:t>
            </a:r>
          </a:p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altLang="zh-CN" sz="1350" b="1" dirty="0" smtClean="0">
                <a:ea typeface="Microsoft YaHei" pitchFamily="34" charset="-122"/>
                <a:sym typeface="Arial" pitchFamily="34" charset="0"/>
              </a:rPr>
              <a:t>2010-2017</a:t>
            </a:r>
            <a:r>
              <a:rPr lang="en-US" altLang="zh-CN" sz="1350" dirty="0" smtClean="0">
                <a:ea typeface="Microsoft YaHei" pitchFamily="34" charset="-122"/>
                <a:sym typeface="Arial" pitchFamily="34" charset="0"/>
              </a:rPr>
              <a:t> – Chief Executive Officer, </a:t>
            </a:r>
            <a:r>
              <a:rPr lang="en-US" altLang="zh-CN" sz="1350" dirty="0" err="1" smtClean="0">
                <a:ea typeface="Microsoft YaHei" pitchFamily="34" charset="-122"/>
                <a:sym typeface="Arial" pitchFamily="34" charset="0"/>
              </a:rPr>
              <a:t>Montermo</a:t>
            </a:r>
            <a:r>
              <a:rPr lang="en-US" altLang="zh-CN" sz="1350" dirty="0" smtClean="0">
                <a:ea typeface="Microsoft YaHei" pitchFamily="34" charset="-122"/>
                <a:sym typeface="Arial" pitchFamily="34" charset="0"/>
              </a:rPr>
              <a:t> LLC</a:t>
            </a:r>
          </a:p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altLang="zh-CN" sz="1350" b="1" dirty="0" smtClean="0">
                <a:ea typeface="Microsoft YaHei" pitchFamily="34" charset="-122"/>
                <a:sym typeface="Arial" pitchFamily="34" charset="0"/>
              </a:rPr>
              <a:t>2017-current</a:t>
            </a:r>
            <a:r>
              <a:rPr lang="en-US" altLang="zh-CN" sz="1350" dirty="0" smtClean="0">
                <a:ea typeface="Microsoft YaHei" pitchFamily="34" charset="-122"/>
                <a:sym typeface="Arial" pitchFamily="34" charset="0"/>
              </a:rPr>
              <a:t> –  General Manager, Mongolian Art Textile</a:t>
            </a:r>
            <a:endParaRPr lang="zh-CN" altLang="en-US" sz="1350" dirty="0">
              <a:sym typeface="Arial" pitchFamily="34" charset="0"/>
            </a:endParaRPr>
          </a:p>
        </p:txBody>
      </p:sp>
      <p:sp>
        <p:nvSpPr>
          <p:cNvPr id="46" name="直接箭头连接符 32"/>
          <p:cNvSpPr>
            <a:spLocks noChangeShapeType="1"/>
          </p:cNvSpPr>
          <p:nvPr/>
        </p:nvSpPr>
        <p:spPr bwMode="auto">
          <a:xfrm>
            <a:off x="1693863" y="2209800"/>
            <a:ext cx="1" cy="31637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458200" cy="533399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</a:rPr>
              <a:t>Highlights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5" descr="C:\Users\hdd\AppData\Local\Microsoft\Windows\Temporary Internet Files\Content.Outlook\DAVJOGK3\logo mat blue 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-152400"/>
            <a:ext cx="182834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Analytics fre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7976" r="25988" b="9561"/>
          <a:stretch/>
        </p:blipFill>
        <p:spPr bwMode="auto">
          <a:xfrm>
            <a:off x="7527540" y="1261112"/>
            <a:ext cx="1227899" cy="119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ubtitle 7"/>
          <p:cNvSpPr txBox="1">
            <a:spLocks/>
          </p:cNvSpPr>
          <p:nvPr/>
        </p:nvSpPr>
        <p:spPr>
          <a:xfrm>
            <a:off x="381000" y="2419167"/>
            <a:ext cx="1981200" cy="62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>
                <a:solidFill>
                  <a:srgbClr val="002060"/>
                </a:solidFill>
              </a:rPr>
              <a:t>5 years experience</a:t>
            </a:r>
            <a:endParaRPr lang="en-US" sz="2200" dirty="0">
              <a:solidFill>
                <a:srgbClr val="002060"/>
              </a:solidFill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0" t="40252" r="41189" b="25420"/>
          <a:stretch/>
        </p:blipFill>
        <p:spPr bwMode="auto">
          <a:xfrm>
            <a:off x="7162800" y="4534224"/>
            <a:ext cx="729480" cy="74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ubtitle 7"/>
          <p:cNvSpPr txBox="1">
            <a:spLocks/>
          </p:cNvSpPr>
          <p:nvPr/>
        </p:nvSpPr>
        <p:spPr>
          <a:xfrm>
            <a:off x="2362200" y="2495367"/>
            <a:ext cx="1981200" cy="62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>
                <a:solidFill>
                  <a:srgbClr val="002060"/>
                </a:solidFill>
              </a:rPr>
              <a:t>5 brand 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stores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7" name="Subtitle 7"/>
          <p:cNvSpPr txBox="1">
            <a:spLocks/>
          </p:cNvSpPr>
          <p:nvPr/>
        </p:nvSpPr>
        <p:spPr>
          <a:xfrm>
            <a:off x="762000" y="5543712"/>
            <a:ext cx="1981200" cy="62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>
                <a:solidFill>
                  <a:srgbClr val="002060"/>
                </a:solidFill>
              </a:rPr>
              <a:t>1,500 SKU of products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8" name="Subtitle 7"/>
          <p:cNvSpPr txBox="1">
            <a:spLocks/>
          </p:cNvSpPr>
          <p:nvPr/>
        </p:nvSpPr>
        <p:spPr>
          <a:xfrm>
            <a:off x="7162800" y="2514600"/>
            <a:ext cx="1981200" cy="62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>
                <a:solidFill>
                  <a:srgbClr val="002060"/>
                </a:solidFill>
              </a:rPr>
              <a:t>Over 40 employees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9" name="Subtitle 7"/>
          <p:cNvSpPr txBox="1">
            <a:spLocks/>
          </p:cNvSpPr>
          <p:nvPr/>
        </p:nvSpPr>
        <p:spPr>
          <a:xfrm>
            <a:off x="3581400" y="5448624"/>
            <a:ext cx="1981200" cy="62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>
                <a:solidFill>
                  <a:srgbClr val="002060"/>
                </a:solidFill>
              </a:rPr>
              <a:t>15,000                VIP customers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20" name="Subtitle 7"/>
          <p:cNvSpPr txBox="1">
            <a:spLocks/>
          </p:cNvSpPr>
          <p:nvPr/>
        </p:nvSpPr>
        <p:spPr>
          <a:xfrm>
            <a:off x="6705600" y="5467512"/>
            <a:ext cx="1981200" cy="628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>
                <a:solidFill>
                  <a:srgbClr val="002060"/>
                </a:solidFill>
              </a:rPr>
              <a:t>30% average growth yearly</a:t>
            </a:r>
            <a:endParaRPr lang="en-US" sz="2200" dirty="0">
              <a:solidFill>
                <a:srgbClr val="002060"/>
              </a:solidFill>
            </a:endParaRPr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4095" r="40874" b="28383"/>
          <a:stretch/>
        </p:blipFill>
        <p:spPr bwMode="auto">
          <a:xfrm>
            <a:off x="778402" y="1219200"/>
            <a:ext cx="1186395" cy="121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1" t="35961" r="40455" b="29898"/>
          <a:stretch/>
        </p:blipFill>
        <p:spPr bwMode="auto">
          <a:xfrm>
            <a:off x="3961545" y="4238487"/>
            <a:ext cx="1309617" cy="12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1" t="35331" r="41084" b="29338"/>
          <a:stretch/>
        </p:blipFill>
        <p:spPr bwMode="auto">
          <a:xfrm>
            <a:off x="2770778" y="1219200"/>
            <a:ext cx="1309617" cy="134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1" t="27005" r="40560" b="47062"/>
          <a:stretch/>
        </p:blipFill>
        <p:spPr bwMode="auto">
          <a:xfrm>
            <a:off x="1118797" y="4389322"/>
            <a:ext cx="1267605" cy="92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2" t="37366" r="40849" b="27823"/>
          <a:stretch/>
        </p:blipFill>
        <p:spPr bwMode="auto">
          <a:xfrm>
            <a:off x="5282440" y="1371600"/>
            <a:ext cx="1126070" cy="112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05400" y="2579027"/>
            <a:ext cx="1480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</a:rPr>
              <a:t>700m2 </a:t>
            </a:r>
          </a:p>
          <a:p>
            <a:pPr algn="ctr"/>
            <a:r>
              <a:rPr lang="en-US" sz="2200" b="1" dirty="0" smtClean="0">
                <a:solidFill>
                  <a:srgbClr val="002060"/>
                </a:solidFill>
              </a:rPr>
              <a:t>warehouse</a:t>
            </a:r>
            <a:endParaRPr lang="en-US" sz="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4409" y="3505200"/>
            <a:ext cx="4499591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Our </a:t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002060"/>
                </a:solidFill>
              </a:rPr>
              <a:t>product range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029" name="Picture 5" descr="C:\Users\hdd\AppData\Local\Microsoft\Windows\Temporary Internet Files\Content.Outlook\DAVJOGK3\logo mat blue 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48" y="-76200"/>
            <a:ext cx="2415050" cy="161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4" y="47172"/>
            <a:ext cx="4553856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62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76200"/>
            <a:ext cx="84582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2060"/>
                </a:solidFill>
              </a:rPr>
              <a:t>Retailer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5" descr="C:\Users\hdd\AppData\Local\Microsoft\Windows\Temporary Internet Files\Content.Outlook\DAVJOGK3\logo mat blue 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-152400"/>
            <a:ext cx="182834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3817961"/>
            <a:ext cx="1993900" cy="2819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3817961"/>
            <a:ext cx="1993900" cy="3316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Classic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400" y="3823648"/>
            <a:ext cx="2159000" cy="2819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3823648"/>
            <a:ext cx="2159000" cy="3316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Casual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4676064" y="3817961"/>
            <a:ext cx="2105736" cy="2819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76064" y="3817961"/>
            <a:ext cx="2105736" cy="3316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Street styles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6858000" y="3817961"/>
            <a:ext cx="1981200" cy="2819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58000" y="3817961"/>
            <a:ext cx="1981200" cy="3316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Ceremony clothing</a:t>
            </a:r>
            <a:endParaRPr lang="en-US" b="1" dirty="0"/>
          </a:p>
        </p:txBody>
      </p:sp>
      <p:pic>
        <p:nvPicPr>
          <p:cNvPr id="9218" name="Picture 2" descr="D:\Mon-Artex\Marketing\Fashion club\_MG_05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346" y="1077710"/>
            <a:ext cx="1727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Mon-Artex\Marketing\The Bank 1\_MG_01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55090"/>
            <a:ext cx="1578591" cy="236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Дэлгүүрийн тохижилт\_MG_63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1" r="-18657"/>
          <a:stretch/>
        </p:blipFill>
        <p:spPr bwMode="auto">
          <a:xfrm>
            <a:off x="4267200" y="1055090"/>
            <a:ext cx="2312158" cy="23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81000" y="762001"/>
            <a:ext cx="1578591" cy="3316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Men 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2332346" y="762000"/>
            <a:ext cx="1727200" cy="3486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omen  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4267200" y="774638"/>
            <a:ext cx="1765110" cy="3486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Shoes</a:t>
            </a:r>
            <a:endParaRPr lang="en-US" b="1" dirty="0"/>
          </a:p>
        </p:txBody>
      </p:sp>
      <p:pic>
        <p:nvPicPr>
          <p:cNvPr id="9222" name="Picture 6" descr="D:\Mon-Artex\Marketing\The Bank 1\_MG_03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9" y="4191000"/>
            <a:ext cx="153076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Mon-Artex\Marketing\The Bank 1\BLGT69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361" y="4204248"/>
            <a:ext cx="1636784" cy="23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on-Artex\Marketing\Fashion Club 1\_MG_197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49" y="4206521"/>
            <a:ext cx="1620711" cy="23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Mon-Artex\Marketing\The Fashion club, Uncage\FI1B976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17895"/>
            <a:ext cx="1709949" cy="23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89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418</Words>
  <Application>Microsoft Office PowerPoint</Application>
  <PresentationFormat>On-screen Show (4:3)</PresentationFormat>
  <Paragraphs>118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Profile - Mongolian Art Textile </vt:lpstr>
      <vt:lpstr>PowerPoint Presentation</vt:lpstr>
      <vt:lpstr>Profile</vt:lpstr>
      <vt:lpstr>Strategy</vt:lpstr>
      <vt:lpstr>Org structure</vt:lpstr>
      <vt:lpstr>Key personnel</vt:lpstr>
      <vt:lpstr>Highlights </vt:lpstr>
      <vt:lpstr>Our  product range</vt:lpstr>
      <vt:lpstr>PowerPoint Presentation</vt:lpstr>
      <vt:lpstr>PowerPoint Presentation</vt:lpstr>
      <vt:lpstr>Our  retail stores</vt:lpstr>
      <vt:lpstr>Retail stores</vt:lpstr>
      <vt:lpstr>The Bank (Classic)</vt:lpstr>
      <vt:lpstr>Uncage (Street style)</vt:lpstr>
      <vt:lpstr>Ginza (Japanese style)</vt:lpstr>
      <vt:lpstr>Fashion club (Casual)</vt:lpstr>
      <vt:lpstr>Catwalk (Shoes)</vt:lpstr>
      <vt:lpstr>Guyug (National clothing)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Profile of Mongolian Art Textile</dc:title>
  <dc:creator>hdd</dc:creator>
  <cp:lastModifiedBy>hdd</cp:lastModifiedBy>
  <cp:revision>146</cp:revision>
  <dcterms:created xsi:type="dcterms:W3CDTF">2006-08-16T00:00:00Z</dcterms:created>
  <dcterms:modified xsi:type="dcterms:W3CDTF">2018-11-22T01:46:47Z</dcterms:modified>
</cp:coreProperties>
</file>